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7CE84F3-28C3-443E-9E96-99CF82512B78}" styleName="Темный стиль 1 —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Темный стиль 1 — акцент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Темный стиль 2 —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Средний стиль 3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10A1B5D5-9B99-4C35-A422-299274C87663}" styleName="Средний стиль 1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DC4CB5-9FEA-4E0C-88D1-2D6E07B5E269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339D71-229A-4421-8F2B-6929D149E74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1094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706D6-8268-47CA-B21D-9437791C1BF5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3A852-2315-4EFB-82DC-45D3124805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5980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706D6-8268-47CA-B21D-9437791C1BF5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3A852-2315-4EFB-82DC-45D3124805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1895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706D6-8268-47CA-B21D-9437791C1BF5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3A852-2315-4EFB-82DC-45D3124805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2762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706D6-8268-47CA-B21D-9437791C1BF5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3A852-2315-4EFB-82DC-45D3124805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2239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706D6-8268-47CA-B21D-9437791C1BF5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3A852-2315-4EFB-82DC-45D3124805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6837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706D6-8268-47CA-B21D-9437791C1BF5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3A852-2315-4EFB-82DC-45D3124805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7726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706D6-8268-47CA-B21D-9437791C1BF5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3A852-2315-4EFB-82DC-45D3124805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5234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706D6-8268-47CA-B21D-9437791C1BF5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3A852-2315-4EFB-82DC-45D3124805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5343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706D6-8268-47CA-B21D-9437791C1BF5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3A852-2315-4EFB-82DC-45D3124805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2010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706D6-8268-47CA-B21D-9437791C1BF5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3A852-2315-4EFB-82DC-45D3124805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5619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706D6-8268-47CA-B21D-9437791C1BF5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3A852-2315-4EFB-82DC-45D3124805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881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706D6-8268-47CA-B21D-9437791C1BF5}" type="datetimeFigureOut">
              <a:rPr lang="ru-RU" smtClean="0"/>
              <a:t>08.12.2020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3A852-2315-4EFB-82DC-45D3124805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9760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741218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5400" b="1" dirty="0" smtClean="0"/>
              <a:t>КОНТАКТНАЯ ИНФОРМАЦИЯ</a:t>
            </a:r>
            <a:endParaRPr lang="ru-RU" sz="54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611508053"/>
              </p:ext>
            </p:extLst>
          </p:nvPr>
        </p:nvGraphicFramePr>
        <p:xfrm>
          <a:off x="741218" y="1593706"/>
          <a:ext cx="10515600" cy="4558144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69231104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364713577"/>
                    </a:ext>
                  </a:extLst>
                </a:gridCol>
              </a:tblGrid>
              <a:tr h="2279072">
                <a:tc>
                  <a:txBody>
                    <a:bodyPr/>
                    <a:lstStyle/>
                    <a:p>
                      <a:pPr algn="ctr"/>
                      <a:endParaRPr lang="ru-RU" sz="4000" dirty="0" smtClean="0"/>
                    </a:p>
                    <a:p>
                      <a:pPr algn="ctr"/>
                      <a:r>
                        <a:rPr lang="ru-RU" sz="4000" dirty="0" smtClean="0"/>
                        <a:t>ТЕЛЕФОН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4000" kern="1200" dirty="0" smtClean="0"/>
                    </a:p>
                    <a:p>
                      <a:pPr marL="0" algn="ctr" defTabSz="914400" rtl="0" eaLnBrk="1" latinLnBrk="0" hangingPunct="1"/>
                      <a:r>
                        <a:rPr lang="ru-RU" sz="4000" kern="1200" dirty="0" smtClean="0"/>
                        <a:t>35-64-50</a:t>
                      </a:r>
                      <a:endParaRPr lang="ru-RU" sz="4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5253242"/>
                  </a:ext>
                </a:extLst>
              </a:tr>
              <a:tr h="2279072">
                <a:tc>
                  <a:txBody>
                    <a:bodyPr/>
                    <a:lstStyle/>
                    <a:p>
                      <a:pPr algn="ctr"/>
                      <a:endParaRPr lang="ru-RU" sz="4000" dirty="0" smtClean="0"/>
                    </a:p>
                    <a:p>
                      <a:pPr algn="ctr"/>
                      <a:r>
                        <a:rPr lang="ru-RU" sz="4000" dirty="0" smtClean="0"/>
                        <a:t>ЭЛЕКТРОННАЯ</a:t>
                      </a:r>
                      <a:r>
                        <a:rPr lang="ru-RU" sz="4000" baseline="0" dirty="0" smtClean="0"/>
                        <a:t> ПОЧТА</a:t>
                      </a:r>
                      <a:endParaRPr lang="ru-RU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u="none" strike="noStrike" kern="1200" dirty="0" smtClean="0">
                          <a:effectLst/>
                        </a:rPr>
                        <a:t/>
                      </a:r>
                      <a:br>
                        <a:rPr lang="en-US" sz="1800" u="none" strike="noStrike" kern="1200" dirty="0" smtClean="0">
                          <a:effectLst/>
                        </a:rPr>
                      </a:br>
                      <a:endParaRPr lang="ru-RU" sz="1800" u="none" strike="noStrike" kern="1200" dirty="0" smtClean="0">
                        <a:effectLst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en-US" sz="4000" kern="1200" dirty="0" smtClean="0"/>
                        <a:t>agrofacultet@mail.ru</a:t>
                      </a:r>
                      <a:endParaRPr lang="ru-RU" sz="4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17701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5319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7616095"/>
              </p:ext>
            </p:extLst>
          </p:nvPr>
        </p:nvGraphicFramePr>
        <p:xfrm>
          <a:off x="542501" y="789706"/>
          <a:ext cx="11055928" cy="5965706"/>
        </p:xfrm>
        <a:graphic>
          <a:graphicData uri="http://schemas.openxmlformats.org/drawingml/2006/table">
            <a:tbl>
              <a:tblPr firstRow="1" firstCol="1" bandRow="1">
                <a:tableStyleId>{46F890A9-2807-4EBB-B81D-B2AA78EC7F39}</a:tableStyleId>
              </a:tblPr>
              <a:tblGrid>
                <a:gridCol w="925658">
                  <a:extLst>
                    <a:ext uri="{9D8B030D-6E8A-4147-A177-3AD203B41FA5}">
                      <a16:colId xmlns:a16="http://schemas.microsoft.com/office/drawing/2014/main" val="886714422"/>
                    </a:ext>
                  </a:extLst>
                </a:gridCol>
                <a:gridCol w="5250808">
                  <a:extLst>
                    <a:ext uri="{9D8B030D-6E8A-4147-A177-3AD203B41FA5}">
                      <a16:colId xmlns:a16="http://schemas.microsoft.com/office/drawing/2014/main" val="2463717059"/>
                    </a:ext>
                  </a:extLst>
                </a:gridCol>
                <a:gridCol w="4879462">
                  <a:extLst>
                    <a:ext uri="{9D8B030D-6E8A-4147-A177-3AD203B41FA5}">
                      <a16:colId xmlns:a16="http://schemas.microsoft.com/office/drawing/2014/main" val="577019963"/>
                    </a:ext>
                  </a:extLst>
                </a:gridCol>
              </a:tblGrid>
              <a:tr h="2600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Курс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97" marR="630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Сроки сессии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97" marR="630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Сроки практики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97" marR="63097" marT="0" marB="0" anchor="ctr"/>
                </a:tc>
                <a:extLst>
                  <a:ext uri="{0D108BD9-81ED-4DB2-BD59-A6C34878D82A}">
                    <a16:rowId xmlns:a16="http://schemas.microsoft.com/office/drawing/2014/main" val="485792889"/>
                  </a:ext>
                </a:extLst>
              </a:tr>
              <a:tr h="260024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35.03.04 Агрономия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97" marR="63097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0936713"/>
                  </a:ext>
                </a:extLst>
              </a:tr>
              <a:tr h="5267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97" marR="630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14.05.2021-18.06.2021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97" marR="630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УП(</a:t>
                      </a:r>
                      <a:r>
                        <a:rPr lang="ru-RU" sz="1600" dirty="0" err="1">
                          <a:effectLst/>
                        </a:rPr>
                        <a:t>оз</a:t>
                      </a:r>
                      <a:r>
                        <a:rPr lang="ru-RU" sz="1600" dirty="0">
                          <a:effectLst/>
                        </a:rPr>
                        <a:t>) – 21.06.2021-04.07.2021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УП(т) – 05.07.2021-18.07.2021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97" marR="63097" marT="0" marB="0" anchor="ctr"/>
                </a:tc>
                <a:extLst>
                  <a:ext uri="{0D108BD9-81ED-4DB2-BD59-A6C34878D82A}">
                    <a16:rowId xmlns:a16="http://schemas.microsoft.com/office/drawing/2014/main" val="1375880056"/>
                  </a:ext>
                </a:extLst>
              </a:tr>
              <a:tr h="260024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21.03.02 Землеустройство и кадастры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97" marR="63097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9487113"/>
                  </a:ext>
                </a:extLst>
              </a:tr>
              <a:tr h="5267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97" marR="630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14.05.2021-18.06.2021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97" marR="630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УП(оз) – 21.06.2021-04.07.2021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УП(т) – 05.07.2021-18.07.2021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97" marR="63097" marT="0" marB="0" anchor="ctr"/>
                </a:tc>
                <a:extLst>
                  <a:ext uri="{0D108BD9-81ED-4DB2-BD59-A6C34878D82A}">
                    <a16:rowId xmlns:a16="http://schemas.microsoft.com/office/drawing/2014/main" val="3209746979"/>
                  </a:ext>
                </a:extLst>
              </a:tr>
              <a:tr h="798056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35.04.04 Агрономия </a:t>
                      </a:r>
                      <a:r>
                        <a:rPr lang="ru-RU" sz="1600" dirty="0">
                          <a:effectLst/>
                        </a:rPr>
                        <a:t>(магистерские программы – Агрохимические основы управления питанием растений; Ресурсосберегающие технологии в адаптивно-ландшафтном земледелии; Экологически безопасные технологии защиты растений)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97" marR="63097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9412695"/>
                  </a:ext>
                </a:extLst>
              </a:tr>
              <a:tr h="4130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97" marR="630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30.01.2021-07.03.2021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97" marR="630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ПП(т) – 03.04.2021-13.07.2021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97" marR="63097" marT="0" marB="0" anchor="ctr"/>
                </a:tc>
                <a:extLst>
                  <a:ext uri="{0D108BD9-81ED-4DB2-BD59-A6C34878D82A}">
                    <a16:rowId xmlns:a16="http://schemas.microsoft.com/office/drawing/2014/main" val="2035864693"/>
                  </a:ext>
                </a:extLst>
              </a:tr>
              <a:tr h="798056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21.04.02 Землеустройство и кадастры </a:t>
                      </a:r>
                      <a:r>
                        <a:rPr lang="ru-RU" sz="1600" dirty="0">
                          <a:effectLst/>
                        </a:rPr>
                        <a:t>(</a:t>
                      </a:r>
                      <a:r>
                        <a:rPr lang="ru-RU" sz="1600" dirty="0" smtClean="0">
                          <a:effectLst/>
                        </a:rPr>
                        <a:t>магистерская программа </a:t>
                      </a:r>
                      <a:r>
                        <a:rPr lang="ru-RU" sz="1600" dirty="0">
                          <a:effectLst/>
                        </a:rPr>
                        <a:t>-  </a:t>
                      </a:r>
                      <a:r>
                        <a:rPr lang="ru-RU" sz="1600" dirty="0" smtClean="0">
                          <a:effectLst/>
                        </a:rPr>
                        <a:t>Кадастр </a:t>
                      </a:r>
                      <a:r>
                        <a:rPr lang="ru-RU" sz="1600" dirty="0">
                          <a:effectLst/>
                        </a:rPr>
                        <a:t>и мониторинг земель для устойчивого развития территории)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97" marR="63097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9406350"/>
                  </a:ext>
                </a:extLst>
              </a:tr>
              <a:tr h="7980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97" marR="630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20.02.2021-28.03.2021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97" marR="630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 УП - 29.03.2021-11.04.2021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ПП(т)  – 03.05.2021-15.06.2021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НИР – 16.06.2021-13.07.2021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97" marR="63097" marT="0" marB="0" anchor="ctr"/>
                </a:tc>
                <a:extLst>
                  <a:ext uri="{0D108BD9-81ED-4DB2-BD59-A6C34878D82A}">
                    <a16:rowId xmlns:a16="http://schemas.microsoft.com/office/drawing/2014/main" val="23332807"/>
                  </a:ext>
                </a:extLst>
              </a:tr>
              <a:tr h="526740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35.04.09 Ландшафтная архитектура </a:t>
                      </a:r>
                      <a:r>
                        <a:rPr lang="ru-RU" sz="1600" dirty="0">
                          <a:effectLst/>
                        </a:rPr>
                        <a:t>(магистерская программа – Современный ландшафтный дизайн урбанизированной среды)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97" marR="63097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8920905"/>
                  </a:ext>
                </a:extLst>
              </a:tr>
              <a:tr h="5267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97" marR="630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22.02.2021-02.04.2021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97" marR="6309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УП – 26.02.2021-24.04.2021</a:t>
                      </a:r>
                      <a:endParaRPr lang="ru-RU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ПП – 03.05.2021-13.07.2021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097" marR="63097" marT="0" marB="0" anchor="ctr"/>
                </a:tc>
                <a:extLst>
                  <a:ext uri="{0D108BD9-81ED-4DB2-BD59-A6C34878D82A}">
                    <a16:rowId xmlns:a16="http://schemas.microsoft.com/office/drawing/2014/main" val="1600226457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459328" y="97256"/>
            <a:ext cx="922227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Графики экзаменационной сессии у студентов заочной формы обучения факультета агробиологии и земельных ресурсов 2020-2021 </a:t>
            </a:r>
            <a:r>
              <a:rPr kumimoji="0" lang="ru-RU" altLang="ru-RU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уч.год</a:t>
            </a:r>
            <a:r>
              <a:rPr kumimoji="0" lang="ru-RU" alt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289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4236" y="232352"/>
            <a:ext cx="10515600" cy="945284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/>
              <a:t>1 курс Агрономия </a:t>
            </a:r>
            <a:r>
              <a:rPr lang="ru-RU" b="1" dirty="0" err="1"/>
              <a:t>бакалавриат</a:t>
            </a:r>
            <a:endParaRPr lang="ru-RU" dirty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9588520"/>
              </p:ext>
            </p:extLst>
          </p:nvPr>
        </p:nvGraphicFramePr>
        <p:xfrm>
          <a:off x="1094510" y="817423"/>
          <a:ext cx="10065326" cy="5915881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006891">
                  <a:extLst>
                    <a:ext uri="{9D8B030D-6E8A-4147-A177-3AD203B41FA5}">
                      <a16:colId xmlns:a16="http://schemas.microsoft.com/office/drawing/2014/main" val="1286554351"/>
                    </a:ext>
                  </a:extLst>
                </a:gridCol>
                <a:gridCol w="6867284">
                  <a:extLst>
                    <a:ext uri="{9D8B030D-6E8A-4147-A177-3AD203B41FA5}">
                      <a16:colId xmlns:a16="http://schemas.microsoft.com/office/drawing/2014/main" val="424681255"/>
                    </a:ext>
                  </a:extLst>
                </a:gridCol>
                <a:gridCol w="2191151">
                  <a:extLst>
                    <a:ext uri="{9D8B030D-6E8A-4147-A177-3AD203B41FA5}">
                      <a16:colId xmlns:a16="http://schemas.microsoft.com/office/drawing/2014/main" val="3242668155"/>
                    </a:ext>
                  </a:extLst>
                </a:gridCol>
              </a:tblGrid>
              <a:tr h="3479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№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Дисциплина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Форма контроля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88577218"/>
                  </a:ext>
                </a:extLst>
              </a:tr>
              <a:tr h="347993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r>
                        <a:rPr lang="ru-RU" sz="2000" dirty="0" smtClean="0">
                          <a:effectLst/>
                        </a:rPr>
                        <a:t>1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История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Экзамен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89359397"/>
                  </a:ext>
                </a:extLst>
              </a:tr>
              <a:tr h="347993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r>
                        <a:rPr lang="ru-RU" sz="2000" dirty="0" smtClean="0">
                          <a:effectLst/>
                        </a:rPr>
                        <a:t>2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Иностранный язык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Экзамен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41091558"/>
                  </a:ext>
                </a:extLst>
              </a:tr>
              <a:tr h="347993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3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Математика и математическая статистика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Экзамен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87635241"/>
                  </a:ext>
                </a:extLst>
              </a:tr>
              <a:tr h="347993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4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Информатика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Зачет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40603124"/>
                  </a:ext>
                </a:extLst>
              </a:tr>
              <a:tr h="347993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5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Химия неорганическая и аналитическая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Экзамен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25705553"/>
                  </a:ext>
                </a:extLst>
              </a:tr>
              <a:tr h="347993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6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Химия органическая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Зачет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65100175"/>
                  </a:ext>
                </a:extLst>
              </a:tr>
              <a:tr h="347993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7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Химия физическая и коллоидная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Зачет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81772366"/>
                  </a:ext>
                </a:extLst>
              </a:tr>
              <a:tr h="347993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8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Ботаника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Экзамен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03208954"/>
                  </a:ext>
                </a:extLst>
              </a:tr>
              <a:tr h="347993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9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Введение в профессиональную деятельность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Экзамен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22304319"/>
                  </a:ext>
                </a:extLst>
              </a:tr>
              <a:tr h="347993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10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Культура речи и деловое общение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Зачет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7848623"/>
                  </a:ext>
                </a:extLst>
              </a:tr>
              <a:tr h="347993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11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Философия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Зачет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30486231"/>
                  </a:ext>
                </a:extLst>
              </a:tr>
              <a:tr h="347993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12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Физика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Зачет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60383775"/>
                  </a:ext>
                </a:extLst>
              </a:tr>
              <a:tr h="347993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13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Психология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Зачет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06379060"/>
                  </a:ext>
                </a:extLst>
              </a:tr>
              <a:tr h="347993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14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Почвоведение с основами географии почв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Зачет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41501902"/>
                  </a:ext>
                </a:extLst>
              </a:tr>
              <a:tr h="347993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15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Физическая культура и спорт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Зачет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2381658"/>
                  </a:ext>
                </a:extLst>
              </a:tr>
              <a:tr h="347993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16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Элективные дисциплины по физической культуре и спорту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Зачет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17512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1231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4346" y="246207"/>
            <a:ext cx="10515600" cy="848302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/>
              <a:t>1 курс Землеустройство и кадастры </a:t>
            </a:r>
            <a:r>
              <a:rPr lang="ru-RU" b="1" dirty="0" err="1"/>
              <a:t>бакалавриат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0921839"/>
              </p:ext>
            </p:extLst>
          </p:nvPr>
        </p:nvGraphicFramePr>
        <p:xfrm>
          <a:off x="1011381" y="955970"/>
          <a:ext cx="10030692" cy="5583370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003426">
                  <a:extLst>
                    <a:ext uri="{9D8B030D-6E8A-4147-A177-3AD203B41FA5}">
                      <a16:colId xmlns:a16="http://schemas.microsoft.com/office/drawing/2014/main" val="3033454411"/>
                    </a:ext>
                  </a:extLst>
                </a:gridCol>
                <a:gridCol w="6843654">
                  <a:extLst>
                    <a:ext uri="{9D8B030D-6E8A-4147-A177-3AD203B41FA5}">
                      <a16:colId xmlns:a16="http://schemas.microsoft.com/office/drawing/2014/main" val="34364664"/>
                    </a:ext>
                  </a:extLst>
                </a:gridCol>
                <a:gridCol w="2183612">
                  <a:extLst>
                    <a:ext uri="{9D8B030D-6E8A-4147-A177-3AD203B41FA5}">
                      <a16:colId xmlns:a16="http://schemas.microsoft.com/office/drawing/2014/main" val="2957987051"/>
                    </a:ext>
                  </a:extLst>
                </a:gridCol>
              </a:tblGrid>
              <a:tr h="3275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№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Дисциплина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Форма контроля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61551696"/>
                  </a:ext>
                </a:extLst>
              </a:tr>
              <a:tr h="32754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r>
                        <a:rPr lang="ru-RU" sz="2000" dirty="0" smtClean="0">
                          <a:effectLst/>
                        </a:rPr>
                        <a:t>1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История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Экзамен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78500066"/>
                  </a:ext>
                </a:extLst>
              </a:tr>
              <a:tr h="32754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r>
                        <a:rPr lang="ru-RU" sz="2000" dirty="0" smtClean="0">
                          <a:effectLst/>
                        </a:rPr>
                        <a:t>2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Иностранный язык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Зачет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05561132"/>
                  </a:ext>
                </a:extLst>
              </a:tr>
              <a:tr h="32754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3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Экономика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Зачет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15222074"/>
                  </a:ext>
                </a:extLst>
              </a:tr>
              <a:tr h="32754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4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Право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Зачет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30465319"/>
                  </a:ext>
                </a:extLst>
              </a:tr>
              <a:tr h="32754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5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Математика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Экзамен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54308124"/>
                  </a:ext>
                </a:extLst>
              </a:tr>
              <a:tr h="32754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6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Информатика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Экзамен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81158602"/>
                  </a:ext>
                </a:extLst>
              </a:tr>
              <a:tr h="32754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7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Химия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Зачет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30742767"/>
                  </a:ext>
                </a:extLst>
              </a:tr>
              <a:tr h="32754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8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Психология и педагогика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Зачет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39993762"/>
                  </a:ext>
                </a:extLst>
              </a:tr>
              <a:tr h="32754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9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Русский язык и культура речи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Зачет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48122848"/>
                  </a:ext>
                </a:extLst>
              </a:tr>
              <a:tr h="670210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10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Почвоведение и инженерная геология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Экзамен </a:t>
                      </a:r>
                      <a:r>
                        <a:rPr lang="ru-RU" sz="2000" dirty="0" smtClean="0">
                          <a:effectLst/>
                        </a:rPr>
                        <a:t/>
                      </a:r>
                      <a:br>
                        <a:rPr lang="ru-RU" sz="2000" dirty="0" smtClean="0">
                          <a:effectLst/>
                        </a:rPr>
                      </a:br>
                      <a:r>
                        <a:rPr lang="ru-RU" sz="2000" dirty="0" smtClean="0">
                          <a:effectLst/>
                        </a:rPr>
                        <a:t>Курсовая </a:t>
                      </a:r>
                      <a:r>
                        <a:rPr lang="ru-RU" sz="2000" dirty="0">
                          <a:effectLst/>
                        </a:rPr>
                        <a:t>работа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34181883"/>
                  </a:ext>
                </a:extLst>
              </a:tr>
              <a:tr h="32754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11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Геодезия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Зачет с оценкой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06112749"/>
                  </a:ext>
                </a:extLst>
              </a:tr>
              <a:tr h="32754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12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Введение в специальность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Экзамен  Реферат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8859029"/>
                  </a:ext>
                </a:extLst>
              </a:tr>
              <a:tr h="32754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13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Этика и эстетика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Зачет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87322096"/>
                  </a:ext>
                </a:extLst>
              </a:tr>
              <a:tr h="32754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14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Физическая культура и спорт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Зачет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31372443"/>
                  </a:ext>
                </a:extLst>
              </a:tr>
              <a:tr h="32754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15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Элективные дисциплины по физической культуре и спорту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К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979577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1840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9654" y="315480"/>
            <a:ext cx="10515600" cy="640484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/>
              <a:t>1 курс Агрономия АОУПР магистратура</a:t>
            </a:r>
            <a:endParaRPr lang="ru-RU" dirty="0"/>
          </a:p>
          <a:p>
            <a:pPr algn="ctr"/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6577449"/>
              </p:ext>
            </p:extLst>
          </p:nvPr>
        </p:nvGraphicFramePr>
        <p:xfrm>
          <a:off x="942109" y="955962"/>
          <a:ext cx="10002981" cy="5611092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222989">
                  <a:extLst>
                    <a:ext uri="{9D8B030D-6E8A-4147-A177-3AD203B41FA5}">
                      <a16:colId xmlns:a16="http://schemas.microsoft.com/office/drawing/2014/main" val="4058348450"/>
                    </a:ext>
                  </a:extLst>
                </a:gridCol>
                <a:gridCol w="6592757">
                  <a:extLst>
                    <a:ext uri="{9D8B030D-6E8A-4147-A177-3AD203B41FA5}">
                      <a16:colId xmlns:a16="http://schemas.microsoft.com/office/drawing/2014/main" val="736092380"/>
                    </a:ext>
                  </a:extLst>
                </a:gridCol>
                <a:gridCol w="2187235">
                  <a:extLst>
                    <a:ext uri="{9D8B030D-6E8A-4147-A177-3AD203B41FA5}">
                      <a16:colId xmlns:a16="http://schemas.microsoft.com/office/drawing/2014/main" val="1743720065"/>
                    </a:ext>
                  </a:extLst>
                </a:gridCol>
              </a:tblGrid>
              <a:tr h="4622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№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Дисциплина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Форма контроля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64934943"/>
                  </a:ext>
                </a:extLst>
              </a:tr>
              <a:tr h="462256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r>
                        <a:rPr lang="ru-RU" sz="2000" dirty="0" smtClean="0">
                          <a:effectLst/>
                        </a:rPr>
                        <a:t>1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Деловой  иностранный язык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Зачет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97686122"/>
                  </a:ext>
                </a:extLst>
              </a:tr>
              <a:tr h="462256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r>
                        <a:rPr lang="ru-RU" sz="2000" dirty="0" smtClean="0">
                          <a:effectLst/>
                        </a:rPr>
                        <a:t>2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Деловое общение и культурология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Зачет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68880138"/>
                  </a:ext>
                </a:extLst>
              </a:tr>
              <a:tr h="462256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3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История и методология научной агрономии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Экзамен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00382589"/>
                  </a:ext>
                </a:extLst>
              </a:tr>
              <a:tr h="462256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4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Современные проблемы в агрономии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Экзамен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74524386"/>
                  </a:ext>
                </a:extLst>
              </a:tr>
              <a:tr h="462256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5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Инновационные технологии в агрономии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Экзамен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91933412"/>
                  </a:ext>
                </a:extLst>
              </a:tr>
              <a:tr h="945852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6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Агрохимической обследование и мониторинг почвенного плодородия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Экзамен </a:t>
                      </a:r>
                      <a:r>
                        <a:rPr lang="ru-RU" sz="2000" dirty="0" smtClean="0">
                          <a:effectLst/>
                        </a:rPr>
                        <a:t/>
                      </a:r>
                      <a:br>
                        <a:rPr lang="ru-RU" sz="2000" dirty="0" smtClean="0">
                          <a:effectLst/>
                        </a:rPr>
                      </a:br>
                      <a:r>
                        <a:rPr lang="ru-RU" sz="2000" dirty="0" smtClean="0">
                          <a:effectLst/>
                        </a:rPr>
                        <a:t>Курсовая </a:t>
                      </a:r>
                      <a:r>
                        <a:rPr lang="ru-RU" sz="2000" dirty="0">
                          <a:effectLst/>
                        </a:rPr>
                        <a:t>работа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35427218"/>
                  </a:ext>
                </a:extLst>
              </a:tr>
              <a:tr h="945852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7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Ресурсосберегающие технологии возделывания полевых культур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Экзамен</a:t>
                      </a:r>
                      <a:br>
                        <a:rPr lang="ru-RU" sz="2000" dirty="0" smtClean="0">
                          <a:effectLst/>
                        </a:rPr>
                      </a:br>
                      <a:r>
                        <a:rPr lang="ru-RU" sz="2000" dirty="0" smtClean="0">
                          <a:effectLst/>
                        </a:rPr>
                        <a:t>Курсовой </a:t>
                      </a:r>
                      <a:r>
                        <a:rPr lang="ru-RU" sz="2000" dirty="0">
                          <a:effectLst/>
                        </a:rPr>
                        <a:t>проект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13686150"/>
                  </a:ext>
                </a:extLst>
              </a:tr>
              <a:tr h="945852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8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Технологии применения удобрений в адаптивно-ландшафтном земледелии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Экзамен</a:t>
                      </a:r>
                      <a:br>
                        <a:rPr lang="ru-RU" sz="2000" dirty="0" smtClean="0">
                          <a:effectLst/>
                        </a:rPr>
                      </a:br>
                      <a:r>
                        <a:rPr lang="ru-RU" sz="2000" dirty="0" smtClean="0">
                          <a:effectLst/>
                        </a:rPr>
                        <a:t> </a:t>
                      </a:r>
                      <a:r>
                        <a:rPr lang="ru-RU" sz="2000" dirty="0">
                          <a:effectLst/>
                        </a:rPr>
                        <a:t>Курсовой проект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420661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5007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073" y="273916"/>
            <a:ext cx="10515600" cy="751320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/>
              <a:t>1 курс Агрономия ЭБТЗР магистратура</a:t>
            </a:r>
            <a:endParaRPr lang="ru-RU" dirty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9294549"/>
              </p:ext>
            </p:extLst>
          </p:nvPr>
        </p:nvGraphicFramePr>
        <p:xfrm>
          <a:off x="942109" y="955962"/>
          <a:ext cx="10002981" cy="5611092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222989">
                  <a:extLst>
                    <a:ext uri="{9D8B030D-6E8A-4147-A177-3AD203B41FA5}">
                      <a16:colId xmlns:a16="http://schemas.microsoft.com/office/drawing/2014/main" val="4058348450"/>
                    </a:ext>
                  </a:extLst>
                </a:gridCol>
                <a:gridCol w="6592757">
                  <a:extLst>
                    <a:ext uri="{9D8B030D-6E8A-4147-A177-3AD203B41FA5}">
                      <a16:colId xmlns:a16="http://schemas.microsoft.com/office/drawing/2014/main" val="736092380"/>
                    </a:ext>
                  </a:extLst>
                </a:gridCol>
                <a:gridCol w="2187235">
                  <a:extLst>
                    <a:ext uri="{9D8B030D-6E8A-4147-A177-3AD203B41FA5}">
                      <a16:colId xmlns:a16="http://schemas.microsoft.com/office/drawing/2014/main" val="1743720065"/>
                    </a:ext>
                  </a:extLst>
                </a:gridCol>
              </a:tblGrid>
              <a:tr h="4622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№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Дисциплина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Форма контроля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64934943"/>
                  </a:ext>
                </a:extLst>
              </a:tr>
              <a:tr h="462256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r>
                        <a:rPr lang="ru-RU" sz="2000" dirty="0" smtClean="0">
                          <a:effectLst/>
                        </a:rPr>
                        <a:t>1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Деловой  иностранный язык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Зачет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97686122"/>
                  </a:ext>
                </a:extLst>
              </a:tr>
              <a:tr h="462256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r>
                        <a:rPr lang="ru-RU" sz="2000" dirty="0" smtClean="0">
                          <a:effectLst/>
                        </a:rPr>
                        <a:t>2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Деловое общение и культурология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Зачет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68880138"/>
                  </a:ext>
                </a:extLst>
              </a:tr>
              <a:tr h="462256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3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История и методология научной агрономии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Экзамен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00382589"/>
                  </a:ext>
                </a:extLst>
              </a:tr>
              <a:tr h="462256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4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Современные проблемы в агрономии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Экзамен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74524386"/>
                  </a:ext>
                </a:extLst>
              </a:tr>
              <a:tr h="462256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5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Инновационные технологии в агрономии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Экзамен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91933412"/>
                  </a:ext>
                </a:extLst>
              </a:tr>
              <a:tr h="945852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6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Агрохимической обследование и мониторинг почвенного плодородия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Экзамен </a:t>
                      </a:r>
                      <a:r>
                        <a:rPr lang="ru-RU" sz="2000" dirty="0" smtClean="0">
                          <a:effectLst/>
                        </a:rPr>
                        <a:t/>
                      </a:r>
                      <a:br>
                        <a:rPr lang="ru-RU" sz="2000" dirty="0" smtClean="0">
                          <a:effectLst/>
                        </a:rPr>
                      </a:br>
                      <a:r>
                        <a:rPr lang="ru-RU" sz="2000" dirty="0" smtClean="0">
                          <a:effectLst/>
                        </a:rPr>
                        <a:t>Курсовая </a:t>
                      </a:r>
                      <a:r>
                        <a:rPr lang="ru-RU" sz="2000" dirty="0">
                          <a:effectLst/>
                        </a:rPr>
                        <a:t>работа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35427218"/>
                  </a:ext>
                </a:extLst>
              </a:tr>
              <a:tr h="945852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7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Ресурсосберегающие технологии возделывания полевых культур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Экзамен</a:t>
                      </a:r>
                      <a:br>
                        <a:rPr lang="ru-RU" sz="2000" dirty="0" smtClean="0">
                          <a:effectLst/>
                        </a:rPr>
                      </a:br>
                      <a:r>
                        <a:rPr lang="ru-RU" sz="2000" dirty="0" smtClean="0">
                          <a:effectLst/>
                        </a:rPr>
                        <a:t>Курсовой </a:t>
                      </a:r>
                      <a:r>
                        <a:rPr lang="ru-RU" sz="2000" dirty="0">
                          <a:effectLst/>
                        </a:rPr>
                        <a:t>проект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13686150"/>
                  </a:ext>
                </a:extLst>
              </a:tr>
              <a:tr h="945852"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200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200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ru-RU" sz="200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Современные технологии эффективного применения средств защиты растений</a:t>
                      </a:r>
                      <a:endParaRPr lang="ru-RU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Экзамен</a:t>
                      </a:r>
                      <a:br>
                        <a:rPr lang="ru-RU" sz="2000" dirty="0" smtClean="0">
                          <a:effectLst/>
                        </a:rPr>
                      </a:br>
                      <a:r>
                        <a:rPr lang="ru-RU" sz="2000" dirty="0" smtClean="0">
                          <a:effectLst/>
                        </a:rPr>
                        <a:t> </a:t>
                      </a:r>
                      <a:r>
                        <a:rPr lang="ru-RU" sz="2000" dirty="0">
                          <a:effectLst/>
                        </a:rPr>
                        <a:t>Курсовой проект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420661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04032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49036" y="218498"/>
            <a:ext cx="10515600" cy="682048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/>
              <a:t>1 курс Землеустройство и кадастры магистратура</a:t>
            </a:r>
            <a:endParaRPr lang="ru-RU" dirty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6966350"/>
              </p:ext>
            </p:extLst>
          </p:nvPr>
        </p:nvGraphicFramePr>
        <p:xfrm>
          <a:off x="949037" y="900550"/>
          <a:ext cx="10356272" cy="5652649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227411">
                  <a:extLst>
                    <a:ext uri="{9D8B030D-6E8A-4147-A177-3AD203B41FA5}">
                      <a16:colId xmlns:a16="http://schemas.microsoft.com/office/drawing/2014/main" val="2333586414"/>
                    </a:ext>
                  </a:extLst>
                </a:gridCol>
                <a:gridCol w="6918129">
                  <a:extLst>
                    <a:ext uri="{9D8B030D-6E8A-4147-A177-3AD203B41FA5}">
                      <a16:colId xmlns:a16="http://schemas.microsoft.com/office/drawing/2014/main" val="2184707852"/>
                    </a:ext>
                  </a:extLst>
                </a:gridCol>
                <a:gridCol w="2210732">
                  <a:extLst>
                    <a:ext uri="{9D8B030D-6E8A-4147-A177-3AD203B41FA5}">
                      <a16:colId xmlns:a16="http://schemas.microsoft.com/office/drawing/2014/main" val="1860357910"/>
                    </a:ext>
                  </a:extLst>
                </a:gridCol>
              </a:tblGrid>
              <a:tr h="3756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№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Дисциплина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Форма контроля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66447636"/>
                  </a:ext>
                </a:extLst>
              </a:tr>
              <a:tr h="375687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r>
                        <a:rPr lang="ru-RU" sz="2000" dirty="0" smtClean="0">
                          <a:effectLst/>
                        </a:rPr>
                        <a:t>1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Философия и методология науки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Зачет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16859070"/>
                  </a:ext>
                </a:extLst>
              </a:tr>
              <a:tr h="375687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r>
                        <a:rPr lang="ru-RU" sz="2000" dirty="0" smtClean="0">
                          <a:effectLst/>
                        </a:rPr>
                        <a:t>2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Социальный менеджмент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Зачет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42042760"/>
                  </a:ext>
                </a:extLst>
              </a:tr>
              <a:tr h="375687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3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Информационные компьютерные технологии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Зачет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14075166"/>
                  </a:ext>
                </a:extLst>
              </a:tr>
              <a:tr h="375687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4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Прикладная математика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Зачет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89590441"/>
                  </a:ext>
                </a:extLst>
              </a:tr>
              <a:tr h="375687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5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Деловой иностранный язык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Зачет с оценкой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23444067"/>
                  </a:ext>
                </a:extLst>
              </a:tr>
              <a:tr h="375687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6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Современные проблемы землеустройства и кадастров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Экзамен  Реферат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03637645"/>
                  </a:ext>
                </a:extLst>
              </a:tr>
              <a:tr h="375687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7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Территориальное планирование  и прогнозирование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Экзамен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42398310"/>
                  </a:ext>
                </a:extLst>
              </a:tr>
              <a:tr h="375687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8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Агроэкологические методы мониторинга территории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Экзамен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32141456"/>
                  </a:ext>
                </a:extLst>
              </a:tr>
              <a:tr h="768718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9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Мониторинг и кадастр природных ресурсов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Экзамен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</a:t>
                      </a:r>
                      <a:r>
                        <a:rPr lang="ru-RU" sz="2000" dirty="0">
                          <a:effectLst/>
                        </a:rPr>
                        <a:t>Курсовой работа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58853348"/>
                  </a:ext>
                </a:extLst>
              </a:tr>
              <a:tr h="375687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10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Планирование и организация мониторинга земель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Экзамен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48690295"/>
                  </a:ext>
                </a:extLst>
              </a:tr>
              <a:tr h="375687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11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Кадастр недвижимости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Зачет с оценкой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2420993"/>
                  </a:ext>
                </a:extLst>
              </a:tr>
              <a:tr h="375687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12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Принципы агроэкологического зонирования территории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Зачет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59346669"/>
                  </a:ext>
                </a:extLst>
              </a:tr>
              <a:tr h="375687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13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Качественная оценка почв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Зачет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070463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7612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21327" y="-114011"/>
            <a:ext cx="10515600" cy="97299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b="1" dirty="0"/>
              <a:t> </a:t>
            </a:r>
            <a:endParaRPr lang="ru-RU" dirty="0"/>
          </a:p>
          <a:p>
            <a:pPr marL="0" indent="0" algn="ctr">
              <a:buNone/>
            </a:pPr>
            <a:r>
              <a:rPr lang="ru-RU" b="1" dirty="0"/>
              <a:t>1 курс Ландшафтная архитектура магистратура</a:t>
            </a:r>
            <a:endParaRPr lang="ru-RU" dirty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4687404"/>
              </p:ext>
            </p:extLst>
          </p:nvPr>
        </p:nvGraphicFramePr>
        <p:xfrm>
          <a:off x="921327" y="969822"/>
          <a:ext cx="10106892" cy="5403071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197855">
                  <a:extLst>
                    <a:ext uri="{9D8B030D-6E8A-4147-A177-3AD203B41FA5}">
                      <a16:colId xmlns:a16="http://schemas.microsoft.com/office/drawing/2014/main" val="3060230622"/>
                    </a:ext>
                  </a:extLst>
                </a:gridCol>
                <a:gridCol w="6751539">
                  <a:extLst>
                    <a:ext uri="{9D8B030D-6E8A-4147-A177-3AD203B41FA5}">
                      <a16:colId xmlns:a16="http://schemas.microsoft.com/office/drawing/2014/main" val="849712334"/>
                    </a:ext>
                  </a:extLst>
                </a:gridCol>
                <a:gridCol w="2157498">
                  <a:extLst>
                    <a:ext uri="{9D8B030D-6E8A-4147-A177-3AD203B41FA5}">
                      <a16:colId xmlns:a16="http://schemas.microsoft.com/office/drawing/2014/main" val="3003106073"/>
                    </a:ext>
                  </a:extLst>
                </a:gridCol>
              </a:tblGrid>
              <a:tr h="5079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№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Дисциплина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Форма контроля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4477387"/>
                  </a:ext>
                </a:extLst>
              </a:tr>
              <a:tr h="507967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r>
                        <a:rPr lang="ru-RU" sz="2000" dirty="0" smtClean="0">
                          <a:effectLst/>
                        </a:rPr>
                        <a:t>1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Профессиональный иностранный язык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Экзамен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0098536"/>
                  </a:ext>
                </a:extLst>
              </a:tr>
              <a:tr h="507967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r>
                        <a:rPr lang="ru-RU" sz="2000" dirty="0" smtClean="0">
                          <a:effectLst/>
                        </a:rPr>
                        <a:t>2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Межкультурное взаимодействие в современном мире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Зачет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32795918"/>
                  </a:ext>
                </a:extLst>
              </a:tr>
              <a:tr h="831368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3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Современные технологии в ландшафтной архитектуре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Экзамен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 </a:t>
                      </a:r>
                      <a:r>
                        <a:rPr lang="ru-RU" sz="2000" dirty="0">
                          <a:effectLst/>
                        </a:rPr>
                        <a:t>Курсовой проект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53217835"/>
                  </a:ext>
                </a:extLst>
              </a:tr>
              <a:tr h="507967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4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Методология научного творчества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Зачет с оценкой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58826742"/>
                  </a:ext>
                </a:extLst>
              </a:tr>
              <a:tr h="507967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5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Фитодизайн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Зачет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28397228"/>
                  </a:ext>
                </a:extLst>
              </a:tr>
              <a:tr h="507967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6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Ландшафтно-архитектурная композиция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Экзамен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71531798"/>
                  </a:ext>
                </a:extLst>
              </a:tr>
              <a:tr h="507967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7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Проектирование и организация декоративного питомника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Зачет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21943658"/>
                  </a:ext>
                </a:extLst>
              </a:tr>
              <a:tr h="507967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8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Системы удобрения декоративных культур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Зачет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07304012"/>
                  </a:ext>
                </a:extLst>
              </a:tr>
              <a:tr h="507967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SzPts val="1200"/>
                        <a:buFontTx/>
                        <a:buNone/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r>
                        <a:rPr lang="ru-RU" sz="1800" dirty="0" smtClean="0">
                          <a:effectLst/>
                        </a:rPr>
                        <a:t>9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Ландшафтное планирование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Зачет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398849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37133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TM10001114[[fn=Галерея]]</Template>
  <TotalTime>66</TotalTime>
  <Words>505</Words>
  <Application>Microsoft Office PowerPoint</Application>
  <PresentationFormat>Широкоэкранный</PresentationFormat>
  <Paragraphs>272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КОНТАКТНАЯ ИНФОРМАЦИЯ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6</cp:revision>
  <cp:lastPrinted>2020-12-08T06:12:31Z</cp:lastPrinted>
  <dcterms:created xsi:type="dcterms:W3CDTF">2020-12-08T06:05:12Z</dcterms:created>
  <dcterms:modified xsi:type="dcterms:W3CDTF">2020-12-08T07:15:08Z</dcterms:modified>
</cp:coreProperties>
</file>